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8"/>
  </p:notesMasterIdLst>
  <p:sldIdLst>
    <p:sldId id="660" r:id="rId3"/>
    <p:sldId id="609" r:id="rId4"/>
    <p:sldId id="589" r:id="rId5"/>
    <p:sldId id="621" r:id="rId6"/>
    <p:sldId id="590" r:id="rId7"/>
    <p:sldId id="631" r:id="rId8"/>
    <p:sldId id="619" r:id="rId9"/>
    <p:sldId id="588" r:id="rId10"/>
    <p:sldId id="622" r:id="rId11"/>
    <p:sldId id="658" r:id="rId12"/>
    <p:sldId id="623" r:id="rId13"/>
    <p:sldId id="624" r:id="rId14"/>
    <p:sldId id="596" r:id="rId15"/>
    <p:sldId id="620" r:id="rId16"/>
    <p:sldId id="656" r:id="rId17"/>
    <p:sldId id="625" r:id="rId18"/>
    <p:sldId id="629" r:id="rId19"/>
    <p:sldId id="594" r:id="rId20"/>
    <p:sldId id="626" r:id="rId21"/>
    <p:sldId id="595" r:id="rId22"/>
    <p:sldId id="567" r:id="rId23"/>
    <p:sldId id="632" r:id="rId24"/>
    <p:sldId id="633" r:id="rId25"/>
    <p:sldId id="645" r:id="rId26"/>
    <p:sldId id="634" r:id="rId27"/>
    <p:sldId id="635" r:id="rId28"/>
    <p:sldId id="627" r:id="rId29"/>
    <p:sldId id="644" r:id="rId30"/>
    <p:sldId id="636" r:id="rId31"/>
    <p:sldId id="637" r:id="rId32"/>
    <p:sldId id="648" r:id="rId33"/>
    <p:sldId id="649" r:id="rId34"/>
    <p:sldId id="650" r:id="rId35"/>
    <p:sldId id="652" r:id="rId36"/>
    <p:sldId id="653" r:id="rId37"/>
    <p:sldId id="654" r:id="rId38"/>
    <p:sldId id="655" r:id="rId39"/>
    <p:sldId id="639" r:id="rId40"/>
    <p:sldId id="638" r:id="rId41"/>
    <p:sldId id="628" r:id="rId42"/>
    <p:sldId id="647" r:id="rId43"/>
    <p:sldId id="643" r:id="rId44"/>
    <p:sldId id="646" r:id="rId45"/>
    <p:sldId id="651" r:id="rId46"/>
    <p:sldId id="659" r:id="rId47"/>
  </p:sldIdLst>
  <p:sldSz cx="9144000" cy="6858000" type="screen4x3"/>
  <p:notesSz cx="6858000" cy="9144000"/>
  <p:custDataLst>
    <p:tags r:id="rId4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8" autoAdjust="0"/>
    <p:restoredTop sz="94286" autoAdjust="0"/>
  </p:normalViewPr>
  <p:slideViewPr>
    <p:cSldViewPr snapToGrid="0">
      <p:cViewPr varScale="1">
        <p:scale>
          <a:sx n="137" d="100"/>
          <a:sy n="137" d="100"/>
        </p:scale>
        <p:origin x="204" y="12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4996" y="4817268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84987" y="1536831"/>
            <a:ext cx="5163593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2020~21 </a:t>
            </a:r>
            <a:r>
              <a:rPr lang="ko-KR" altLang="en-US" sz="32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겨울특강</a:t>
            </a:r>
            <a:endParaRPr lang="en-US" altLang="ko-KR" sz="32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기반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1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04-mnist-basic.ipynb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5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 smtClean="0"/>
              <a:t>데이터 로드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x_train</a:t>
            </a:r>
            <a:r>
              <a:rPr lang="en-US" altLang="ko-KR" dirty="0"/>
              <a:t>, </a:t>
            </a:r>
            <a:r>
              <a:rPr lang="en-US" altLang="ko-KR" dirty="0" err="1" smtClean="0"/>
              <a:t>y_train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만개</a:t>
            </a:r>
            <a:endParaRPr lang="en-US" altLang="ko-KR" dirty="0" smtClean="0"/>
          </a:p>
          <a:p>
            <a:r>
              <a:rPr lang="ko-KR" altLang="en-US" dirty="0" smtClean="0"/>
              <a:t>테스트 데이터 </a:t>
            </a:r>
            <a:r>
              <a:rPr lang="ko-KR" altLang="en-US" dirty="0" err="1"/>
              <a:t>손글씨와</a:t>
            </a:r>
            <a:r>
              <a:rPr lang="ko-KR" altLang="en-US" dirty="0"/>
              <a:t> </a:t>
            </a:r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x_test</a:t>
            </a:r>
            <a:r>
              <a:rPr lang="en-US" altLang="ko-KR" dirty="0"/>
              <a:t>, </a:t>
            </a:r>
            <a:r>
              <a:rPr lang="en-US" altLang="ko-KR" dirty="0" err="1" smtClean="0"/>
              <a:t>y_test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만개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4502" y="3904786"/>
            <a:ext cx="7838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데이터와 정답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14" y="1953237"/>
            <a:ext cx="5356795" cy="3379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14" y="5371950"/>
            <a:ext cx="1733287" cy="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 기본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 smtClean="0"/>
              <a:t> shape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03" y="1193960"/>
            <a:ext cx="5210777" cy="50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69" y="1801675"/>
            <a:ext cx="6821282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데이터셋을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훈련과 테스트 데이터로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로드하여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준비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mnist.load_data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형태를 알아 봅시다. 데이터 수, 행렬 형태 등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훈련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테스트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2563" y="2601894"/>
            <a:ext cx="2777118" cy="230832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(60000, 28, 28) (60000,)</a:t>
            </a:r>
          </a:p>
          <a:p>
            <a:r>
              <a:rPr lang="ko-KR" altLang="en-US" dirty="0"/>
              <a:t>(10000, 28, 28) (10000,)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 smtClean="0"/>
              <a:t>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사각형 설명선 6"/>
          <p:cNvSpPr/>
          <p:nvPr/>
        </p:nvSpPr>
        <p:spPr>
          <a:xfrm>
            <a:off x="3311512" y="4607323"/>
            <a:ext cx="1930147" cy="396614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이차원 </a:t>
            </a:r>
            <a:r>
              <a:rPr lang="en-US" altLang="ko-KR" dirty="0" smtClean="0">
                <a:solidFill>
                  <a:srgbClr val="0000FF"/>
                </a:solidFill>
              </a:rPr>
              <a:t>28 x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28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4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내용 직접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28 x 28</a:t>
            </a:r>
          </a:p>
          <a:p>
            <a:pPr lvl="1"/>
            <a:r>
              <a:rPr lang="en-US" altLang="ko-KR" dirty="0" smtClean="0"/>
              <a:t>784 </a:t>
            </a:r>
            <a:r>
              <a:rPr lang="ko-KR" altLang="en-US" dirty="0" smtClean="0"/>
              <a:t>개의 정수 값</a:t>
            </a:r>
            <a:r>
              <a:rPr lang="en-US" altLang="ko-KR" dirty="0" smtClean="0"/>
              <a:t>(0~255)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2062006"/>
            <a:ext cx="4264092" cy="33344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626" y="206200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sys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'%3d'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'\n'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25" y="1690576"/>
            <a:ext cx="3949684" cy="41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x_test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71" y="1631163"/>
            <a:ext cx="4090232" cy="42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마지막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그려 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46894" y="1415220"/>
            <a:ext cx="474428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첫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matplotlib.pyplot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마지막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035495"/>
            <a:ext cx="1942441" cy="14568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3" y="2457306"/>
            <a:ext cx="1909097" cy="14318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4" y="3871548"/>
            <a:ext cx="1918678" cy="1439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87" y="5295805"/>
            <a:ext cx="1942441" cy="145683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2057402" y="1108910"/>
            <a:ext cx="1089492" cy="100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2090966" y="2518962"/>
            <a:ext cx="1047136" cy="47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훈련용 데이터 </a:t>
            </a:r>
            <a:r>
              <a:rPr lang="en-US" altLang="ko-KR" dirty="0" smtClean="0"/>
              <a:t>60000 </a:t>
            </a:r>
            <a:r>
              <a:rPr lang="ko-KR" altLang="en-US" dirty="0" smtClean="0"/>
              <a:t>개 중에서 임의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0~59999 </a:t>
            </a:r>
            <a:r>
              <a:rPr lang="ko-KR" altLang="en-US" dirty="0" smtClean="0"/>
              <a:t>중의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임의 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</a:t>
            </a:r>
            <a:r>
              <a:rPr lang="en-US" altLang="ko-KR" dirty="0"/>
              <a:t> </a:t>
            </a:r>
            <a:r>
              <a:rPr lang="ko-KR" altLang="en-US" dirty="0" smtClean="0"/>
              <a:t>없이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선택할 번호 선정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0505" y="2040436"/>
            <a:ext cx="80520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수</a:t>
            </a:r>
            <a:endParaRPr lang="en-US" altLang="ko-K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505" y="5285556"/>
            <a:ext cx="8052046" cy="33855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[577, 4733, 6096, 7075, 15445, 15592, 22448, 22721, 23361</a:t>
            </a:r>
            <a:r>
              <a:rPr lang="en-US" altLang="ko-KR" sz="1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, … 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2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62355" y="1779312"/>
            <a:ext cx="695870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딥러닝의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 World</a:t>
            </a:r>
          </a:p>
          <a:p>
            <a:pPr algn="ctr"/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이해를 위한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4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그려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0" y="1953257"/>
            <a:ext cx="4052837" cy="3377364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230350" y="1765346"/>
            <a:ext cx="4837632" cy="34855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랜덤하게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20개의 훈련용 자료를 그려 보자.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츨력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가로 세로 수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ko-KR" sz="1050" i="1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05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출력할 첨자 선정</a:t>
            </a:r>
            <a:br>
              <a:rPr lang="ko-KR" altLang="ko-KR" sz="105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sorted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*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plt.figure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figsize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plt.subplot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plt.tight_layout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6824374" y="3218152"/>
            <a:ext cx="1930147" cy="239423"/>
          </a:xfrm>
          <a:prstGeom prst="wedgeRectCallout">
            <a:avLst>
              <a:gd name="adj1" fmla="val -67140"/>
              <a:gd name="adj2" fmla="val 21340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가로</a:t>
            </a:r>
            <a:r>
              <a:rPr lang="en-US" altLang="ko-KR" sz="1400" dirty="0" smtClean="0">
                <a:solidFill>
                  <a:srgbClr val="0000FF"/>
                </a:solidFill>
              </a:rPr>
              <a:t>, </a:t>
            </a:r>
            <a:r>
              <a:rPr lang="ko-KR" altLang="en-US" sz="1400" dirty="0" smtClean="0">
                <a:solidFill>
                  <a:srgbClr val="0000FF"/>
                </a:solidFill>
              </a:rPr>
              <a:t>세로</a:t>
            </a:r>
            <a:r>
              <a:rPr lang="en-US" altLang="ko-KR" sz="1400" dirty="0" smtClean="0">
                <a:solidFill>
                  <a:srgbClr val="0000FF"/>
                </a:solidFill>
              </a:rPr>
              <a:t>, </a:t>
            </a:r>
            <a:r>
              <a:rPr lang="ko-KR" altLang="en-US" sz="1400" dirty="0" smtClean="0">
                <a:solidFill>
                  <a:srgbClr val="0000FF"/>
                </a:solidFill>
              </a:rPr>
              <a:t>단위 </a:t>
            </a:r>
            <a:r>
              <a:rPr lang="en-US" altLang="ko-KR" sz="1400" dirty="0" smtClean="0">
                <a:solidFill>
                  <a:srgbClr val="0000FF"/>
                </a:solidFill>
              </a:rPr>
              <a:t>inch</a:t>
            </a:r>
            <a:r>
              <a:rPr lang="ko-KR" altLang="en-US" sz="1400" dirty="0" smtClean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121946" y="2836424"/>
            <a:ext cx="477056" cy="136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0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1260" y="2373413"/>
            <a:ext cx="71481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데이터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모델 적용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3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</a:t>
            </a:r>
            <a:r>
              <a:rPr lang="ko-KR" altLang="en-US" dirty="0" smtClean="0"/>
              <a:t>셋을 위한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까지의 분류</a:t>
            </a:r>
            <a:r>
              <a:rPr lang="en-US" altLang="ko-KR" dirty="0" smtClean="0"/>
              <a:t>(classification)</a:t>
            </a:r>
          </a:p>
          <a:p>
            <a:pPr lvl="1"/>
            <a:r>
              <a:rPr lang="en-US" altLang="ko-KR" dirty="0" smtClean="0"/>
              <a:t>Number of classes: 10</a:t>
            </a:r>
          </a:p>
          <a:p>
            <a:pPr lvl="2"/>
            <a:r>
              <a:rPr lang="ko-KR" altLang="en-US" dirty="0" smtClean="0"/>
              <a:t>클래스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endParaRPr lang="en-US" altLang="ko-KR" dirty="0" smtClean="0"/>
          </a:p>
        </p:txBody>
      </p:sp>
      <p:pic>
        <p:nvPicPr>
          <p:cNvPr id="2050" name="Picture 2" descr="MNIST Dataset in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13" y="1701722"/>
            <a:ext cx="5169971" cy="41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12514" y="5262595"/>
            <a:ext cx="66717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모델 </a:t>
            </a:r>
          </a:p>
        </p:txBody>
      </p:sp>
      <p:pic>
        <p:nvPicPr>
          <p:cNvPr id="1026" name="Picture 2" descr="https://t1.daumcdn.net/cfile/blog/99E3E13A5AE6A29C1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0" y="4599650"/>
            <a:ext cx="3264037" cy="16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블랙 박스</a:t>
            </a:r>
            <a:r>
              <a:rPr lang="en-US" altLang="ko-KR" dirty="0" smtClean="0"/>
              <a:t>(black box)</a:t>
            </a:r>
          </a:p>
          <a:p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: train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문제를 해결하도록 훈련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어린 아이가 부모에게 훈련 받는 것에 비유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 및 모니터링 지표 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내리막 </a:t>
            </a:r>
            <a:r>
              <a:rPr lang="ko-KR" altLang="en-US" dirty="0"/>
              <a:t>경사 따라 </a:t>
            </a:r>
            <a:r>
              <a:rPr lang="ko-KR" altLang="en-US" dirty="0" smtClean="0"/>
              <a:t>가기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손실 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모니터링 지표 </a:t>
            </a:r>
            <a:r>
              <a:rPr lang="en-US" altLang="ko-KR" dirty="0" smtClean="0"/>
              <a:t>metrics</a:t>
            </a:r>
          </a:p>
          <a:p>
            <a:r>
              <a:rPr lang="ko-KR" altLang="en-US" dirty="0" smtClean="0"/>
              <a:t>예측</a:t>
            </a:r>
            <a:r>
              <a:rPr lang="en-US" altLang="ko-KR" dirty="0" smtClean="0"/>
              <a:t>: inference, prediction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9458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92" y="4266057"/>
            <a:ext cx="4958490" cy="20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252041" y="5357087"/>
            <a:ext cx="1223411" cy="91232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17571" y="4191067"/>
            <a:ext cx="1365252" cy="64874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8" y="1292213"/>
            <a:ext cx="3647420" cy="13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데이터와 테스트 데이터로 구분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/>
              <a:t>에는 총 </a:t>
            </a:r>
            <a:r>
              <a:rPr lang="en-US" altLang="ko-KR" dirty="0"/>
              <a:t>70000 </a:t>
            </a:r>
            <a:r>
              <a:rPr lang="ko-KR" altLang="en-US" dirty="0"/>
              <a:t>개의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training 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60000</a:t>
            </a:r>
          </a:p>
          <a:p>
            <a:pPr lvl="1"/>
            <a:r>
              <a:rPr lang="ko-KR" altLang="en-US" dirty="0" smtClean="0"/>
              <a:t>테스트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10000</a:t>
            </a:r>
          </a:p>
          <a:p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2" y="2578873"/>
            <a:ext cx="6887832" cy="25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구현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 </a:t>
            </a:r>
            <a:r>
              <a:rPr lang="ko-KR" altLang="en-US" dirty="0" smtClean="0"/>
              <a:t>필요 모듈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r>
              <a:rPr lang="ko-KR" altLang="en-US" dirty="0"/>
              <a:t>① </a:t>
            </a:r>
            <a:r>
              <a:rPr lang="ko-KR" altLang="en-US" dirty="0" smtClean="0"/>
              <a:t>훈련과 정답 데이터 지정</a:t>
            </a:r>
            <a:endParaRPr lang="en-US" altLang="ko-KR" dirty="0" smtClean="0"/>
          </a:p>
          <a:p>
            <a:pPr lvl="1"/>
            <a:r>
              <a:rPr lang="ko-KR" altLang="en-US" dirty="0"/>
              <a:t>①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② </a:t>
            </a:r>
            <a:r>
              <a:rPr lang="ko-KR" altLang="en-US" dirty="0" smtClean="0"/>
              <a:t>모델 구성</a:t>
            </a:r>
            <a:endParaRPr lang="en-US" altLang="ko-KR" dirty="0" smtClean="0"/>
          </a:p>
          <a:p>
            <a:r>
              <a:rPr lang="ko-KR" altLang="en-US" dirty="0" smtClean="0"/>
              <a:t>③ 학습에 필요한 최적화 방법과 손실 함수 등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③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구성된 모델 요약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ko-KR" altLang="en-US" dirty="0"/>
              <a:t>④ </a:t>
            </a:r>
            <a:r>
              <a:rPr lang="ko-KR" altLang="en-US" dirty="0" smtClean="0"/>
              <a:t>생성된 모델로 훈련 데이터 학습</a:t>
            </a:r>
            <a:endParaRPr lang="en-US" altLang="ko-KR" dirty="0" smtClean="0"/>
          </a:p>
          <a:p>
            <a:r>
              <a:rPr lang="ko-KR" altLang="en-US" dirty="0"/>
              <a:t>⑤ </a:t>
            </a:r>
            <a:r>
              <a:rPr lang="ko-KR" altLang="en-US" dirty="0" smtClean="0"/>
              <a:t>테스트 데이터로 성능 평가</a:t>
            </a:r>
            <a:endParaRPr lang="ko-KR" altLang="en-US" dirty="0"/>
          </a:p>
          <a:p>
            <a:pPr lvl="1"/>
            <a:r>
              <a:rPr lang="ko-KR" altLang="en-US" dirty="0"/>
              <a:t>⑤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테스트 데이터 또는 다른 데이터로 결과 예측</a:t>
            </a:r>
            <a:r>
              <a:rPr lang="en-US" altLang="ko-KR" dirty="0" smtClean="0"/>
              <a:t>(</a:t>
            </a:r>
            <a:r>
              <a:rPr lang="ko-KR" altLang="en-US" dirty="0"/>
              <a:t>옵션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5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훈련용과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 data set, Test data set</a:t>
            </a:r>
          </a:p>
          <a:p>
            <a:pPr lvl="2"/>
            <a:r>
              <a:rPr lang="en-US" altLang="ko-KR" dirty="0" smtClean="0"/>
              <a:t>x(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), y(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</a:t>
            </a:r>
            <a:endParaRPr lang="en-US" altLang="ko-KR" dirty="0" smtClean="0"/>
          </a:p>
          <a:p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핵심 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층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Dense()</a:t>
            </a:r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차원 배열로 평탄화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Flatten()</a:t>
            </a:r>
          </a:p>
          <a:p>
            <a:r>
              <a:rPr lang="ko-KR" altLang="en-US" dirty="0" smtClean="0"/>
              <a:t>학습 방법의 여러 요소들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옵티마이저</a:t>
            </a:r>
            <a:r>
              <a:rPr lang="en-US" altLang="ko-KR" dirty="0" smtClean="0"/>
              <a:t>(optimizer), </a:t>
            </a:r>
            <a:r>
              <a:rPr lang="ko-KR" altLang="en-US" dirty="0" smtClean="0"/>
              <a:t>최적화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: </a:t>
            </a:r>
            <a:r>
              <a:rPr lang="ko-KR" altLang="en-US" dirty="0"/>
              <a:t>내리막 경사 따라 가기</a:t>
            </a:r>
            <a:endParaRPr lang="en-US" altLang="ko-KR" dirty="0"/>
          </a:p>
          <a:p>
            <a:pPr lvl="1"/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Cross entropy(</a:t>
            </a:r>
            <a:r>
              <a:rPr lang="ko-KR" altLang="en-US" dirty="0" smtClean="0"/>
              <a:t>크로스엔트로피</a:t>
            </a:r>
            <a:r>
              <a:rPr lang="en-US" altLang="ko-KR" dirty="0" smtClean="0"/>
              <a:t>), 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</a:t>
            </a:r>
          </a:p>
          <a:p>
            <a:pPr lvl="2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 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데이터를 한번 모두 훈련시키는 것이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에폭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247" y="2134994"/>
            <a:ext cx="4652304" cy="17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① </a:t>
            </a:r>
            <a:r>
              <a:rPr lang="ko-KR" altLang="en-US" dirty="0" smtClean="0"/>
              <a:t>훈련과 </a:t>
            </a:r>
            <a:r>
              <a:rPr lang="ko-KR" altLang="en-US" dirty="0"/>
              <a:t>정답 데이터 지정</a:t>
            </a:r>
            <a:br>
              <a:rPr lang="ko-KR" altLang="en-US" dirty="0"/>
            </a:br>
            <a:r>
              <a:rPr lang="en-US" altLang="ko-KR" sz="2000" dirty="0" smtClean="0">
                <a:solidFill>
                  <a:srgbClr val="002060"/>
                </a:solidFill>
              </a:rPr>
              <a:t>	</a:t>
            </a:r>
            <a:r>
              <a:rPr lang="ko-KR" altLang="en-US" sz="2000" dirty="0" smtClean="0">
                <a:solidFill>
                  <a:srgbClr val="002060"/>
                </a:solidFill>
              </a:rPr>
              <a:t>① </a:t>
            </a:r>
            <a:r>
              <a:rPr lang="en-US" altLang="ko-KR" sz="2000" dirty="0">
                <a:solidFill>
                  <a:srgbClr val="002060"/>
                </a:solidFill>
              </a:rPr>
              <a:t>- 1 </a:t>
            </a:r>
            <a:r>
              <a:rPr lang="ko-KR" altLang="en-US" sz="2000" dirty="0">
                <a:solidFill>
                  <a:srgbClr val="002060"/>
                </a:solidFill>
              </a:rPr>
              <a:t>데이터 전처리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옵션</a:t>
            </a:r>
            <a:r>
              <a:rPr lang="en-US" altLang="ko-KR" sz="2000" dirty="0" smtClean="0">
                <a:solidFill>
                  <a:srgbClr val="002060"/>
                </a:solidFill>
              </a:rPr>
              <a:t>)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/>
              <a:t>전처리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샘플 </a:t>
            </a:r>
            <a:r>
              <a:rPr lang="ko-KR" altLang="en-US" dirty="0"/>
              <a:t>값을 정수에서 </a:t>
            </a:r>
            <a:r>
              <a:rPr lang="ko-KR" altLang="en-US" dirty="0" err="1"/>
              <a:t>부동소수로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한 비트의 값을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로 나눔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2357" y="2976696"/>
            <a:ext cx="8030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① </a:t>
            </a:r>
            <a:r>
              <a:rPr lang="en-US" altLang="ko-KR" dirty="0"/>
              <a:t>- 1 </a:t>
            </a:r>
            <a:r>
              <a:rPr lang="ko-KR" altLang="en-US" dirty="0"/>
              <a:t>데이터 전처리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픽셀 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23" y="2055545"/>
            <a:ext cx="4927128" cy="3950819"/>
          </a:xfrm>
          <a:prstGeom prst="rect">
            <a:avLst/>
          </a:prstGeom>
        </p:spPr>
      </p:pic>
      <p:pic>
        <p:nvPicPr>
          <p:cNvPr id="6" name="Picture 2" descr="https://koenig-media.raywenderlich.com/uploads/2018/01/firstXs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4" y="2888550"/>
            <a:ext cx="2988576" cy="24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533464" y="3486912"/>
            <a:ext cx="243582" cy="109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② 모델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층을 차례대로 쌓아 </a:t>
            </a:r>
            <a:r>
              <a:rPr lang="en-US" altLang="ko-KR" dirty="0" err="1" smtClean="0"/>
              <a:t>tf.keras.models.Sequential</a:t>
            </a:r>
            <a:r>
              <a:rPr lang="en-US" altLang="ko-KR" dirty="0" smtClean="0"/>
              <a:t> </a:t>
            </a:r>
            <a:r>
              <a:rPr lang="ko-KR" altLang="en-US" dirty="0"/>
              <a:t>모델을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구성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01704" y="1919691"/>
            <a:ext cx="7794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98" y="3717605"/>
            <a:ext cx="3156956" cy="26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3666478" y="2734322"/>
            <a:ext cx="2725444" cy="167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599001" y="3000652"/>
            <a:ext cx="79531" cy="87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501162" y="3568239"/>
            <a:ext cx="1109893" cy="71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71672" y="3606813"/>
            <a:ext cx="122501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중간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은닉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층</a:t>
            </a:r>
            <a:endParaRPr lang="en-US" altLang="ko-KR" sz="1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100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World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인식에 사용되는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</p:txBody>
      </p:sp>
      <p:pic>
        <p:nvPicPr>
          <p:cNvPr id="2052" name="Picture 4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6" y="1924800"/>
            <a:ext cx="6180992" cy="4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해결을 위한 인공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Neural Networks</a:t>
            </a:r>
          </a:p>
          <a:p>
            <a:pPr lvl="1"/>
            <a:r>
              <a:rPr lang="ko-KR" altLang="en-US" dirty="0" err="1" smtClean="0"/>
              <a:t>입력층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출력층</a:t>
            </a:r>
            <a:endParaRPr lang="ko-KR" altLang="en-US" dirty="0"/>
          </a:p>
        </p:txBody>
      </p:sp>
      <p:pic>
        <p:nvPicPr>
          <p:cNvPr id="5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89" y="1294859"/>
            <a:ext cx="6067504" cy="50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93792" y="141732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7725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그림을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평탄화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51939" cy="5151503"/>
          </a:xfrm>
        </p:spPr>
        <p:txBody>
          <a:bodyPr/>
          <a:lstStyle/>
          <a:p>
            <a:r>
              <a:rPr lang="en-US" altLang="ko-KR" dirty="0" smtClean="0"/>
              <a:t>Flatten(</a:t>
            </a:r>
            <a:r>
              <a:rPr lang="en-US" altLang="ko-KR" dirty="0" err="1" smtClean="0"/>
              <a:t>input_shape</a:t>
            </a:r>
            <a:r>
              <a:rPr lang="en-US" altLang="ko-KR" dirty="0"/>
              <a:t>=(28, 28</a:t>
            </a:r>
            <a:r>
              <a:rPr lang="en-US" altLang="ko-KR" dirty="0" smtClean="0"/>
              <a:t>)),</a:t>
            </a:r>
          </a:p>
          <a:p>
            <a:pPr lvl="1"/>
            <a:r>
              <a:rPr lang="en-US" altLang="ko-KR" dirty="0" smtClean="0"/>
              <a:t>60000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(28</a:t>
            </a:r>
            <a:r>
              <a:rPr lang="en-US" altLang="ko-KR" dirty="0"/>
              <a:t>, 28) </a:t>
            </a:r>
            <a:r>
              <a:rPr lang="ko-KR" altLang="en-US" dirty="0"/>
              <a:t>크기를 </a:t>
            </a:r>
            <a:r>
              <a:rPr lang="ko-KR" altLang="en-US" dirty="0" smtClean="0"/>
              <a:t>가진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</a:t>
            </a:r>
            <a:endParaRPr lang="ko-KR" altLang="en-US" dirty="0"/>
          </a:p>
          <a:p>
            <a:pPr lvl="2"/>
            <a:r>
              <a:rPr lang="en-US" altLang="ko-KR" dirty="0" smtClean="0"/>
              <a:t>60000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(28 </a:t>
            </a:r>
            <a:r>
              <a:rPr lang="en-US" altLang="ko-KR" dirty="0"/>
              <a:t>* 28) </a:t>
            </a:r>
            <a:r>
              <a:rPr lang="ko-KR" altLang="en-US" dirty="0" smtClean="0"/>
              <a:t>크기의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배열로 수정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15" y="1320213"/>
            <a:ext cx="4282515" cy="3318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379" y="491045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신경망 모델과 </a:t>
            </a:r>
            <a:r>
              <a:rPr lang="en-US" altLang="ko-KR" dirty="0" smtClean="0"/>
              <a:t>Dense()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없는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출력층만</a:t>
            </a:r>
            <a:r>
              <a:rPr lang="ko-KR" altLang="en-US" dirty="0" smtClean="0"/>
              <a:t> 존재</a:t>
            </a:r>
            <a:endParaRPr lang="en-US" altLang="ko-KR" dirty="0" smtClean="0"/>
          </a:p>
          <a:p>
            <a:r>
              <a:rPr lang="en-US" altLang="ko-KR" dirty="0" smtClean="0"/>
              <a:t>Dense()</a:t>
            </a:r>
          </a:p>
          <a:p>
            <a:pPr lvl="1"/>
            <a:r>
              <a:rPr lang="ko-KR" altLang="en-US" dirty="0" err="1" smtClean="0"/>
              <a:t>완전연결층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26197" y="993375"/>
            <a:ext cx="5074731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인공신경망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 생성(구성)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층을 차례대로 쌓아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tf.keras.Sequential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모델을 생성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Flatten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softmax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236513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1981200" y="1761331"/>
            <a:ext cx="3938853" cy="137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842933" y="2007105"/>
            <a:ext cx="2922117" cy="15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303991" y="2007105"/>
            <a:ext cx="1592054" cy="22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96045" y="2163128"/>
            <a:ext cx="227047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dirty="0" err="1" smtClean="0">
                <a:solidFill>
                  <a:srgbClr val="0000FF"/>
                </a:solidFill>
              </a:rPr>
              <a:t>softmax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없는 경우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: 784</a:t>
            </a:r>
          </a:p>
          <a:p>
            <a:pPr lvl="1"/>
            <a:r>
              <a:rPr lang="ko-KR" altLang="en-US" dirty="0" smtClean="0"/>
              <a:t>이미지의 각 픽셀 값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r>
              <a:rPr lang="en-US" altLang="ko-KR" dirty="0" smtClean="0"/>
              <a:t>: 10</a:t>
            </a:r>
          </a:p>
          <a:p>
            <a:pPr lvl="1"/>
            <a:r>
              <a:rPr lang="ko-KR" altLang="en-US" dirty="0" smtClean="0"/>
              <a:t>각 위치의 값이 될 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[1.22, .67, .45, .46, .86</a:t>
            </a:r>
            <a:br>
              <a:rPr lang="en-US" altLang="ko-KR" dirty="0" smtClean="0"/>
            </a:br>
            <a:r>
              <a:rPr lang="en-US" altLang="ko-KR" dirty="0" smtClean="0"/>
              <a:t>.87, .45, .65, 1.14, 2.56]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25" y="2360219"/>
            <a:ext cx="4678376" cy="365377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429361" y="3228059"/>
            <a:ext cx="1858053" cy="420363"/>
          </a:xfrm>
          <a:prstGeom prst="wedgeRoundRectCallout">
            <a:avLst>
              <a:gd name="adj1" fmla="val -98775"/>
              <a:gd name="adj2" fmla="val 16680"/>
              <a:gd name="adj3" fmla="val 16667"/>
            </a:avLst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출력이 </a:t>
            </a:r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r>
              <a:rPr lang="ko-KR" altLang="en-US" sz="1400" dirty="0" smtClean="0">
                <a:solidFill>
                  <a:schemeClr val="tx1"/>
                </a:solidFill>
              </a:rPr>
              <a:t>개인 경우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3" y="3266467"/>
            <a:ext cx="1781175" cy="184127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06502" y="4008511"/>
            <a:ext cx="264319" cy="46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26" y="1109231"/>
            <a:ext cx="5502743" cy="52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연결과 부분 연결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46" y="1193960"/>
            <a:ext cx="480665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훈련 중에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를 중간에 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예측할 때는 모두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2659210"/>
            <a:ext cx="2860357" cy="2718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781" y="2832946"/>
            <a:ext cx="5883778" cy="24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pic>
        <p:nvPicPr>
          <p:cNvPr id="2050" name="Picture 2" descr="https://www.analyticsindiamag.com/wp-content/uploads/2019/01/ann-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3" y="2364085"/>
            <a:ext cx="8457348" cy="39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98011" y="100652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89898" y="2362228"/>
            <a:ext cx="1835193" cy="20435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92574" y="2362228"/>
            <a:ext cx="834130" cy="20435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07680" y="6082180"/>
            <a:ext cx="64633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4011" y="4454681"/>
            <a:ext cx="49244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</a:p>
        </p:txBody>
      </p:sp>
    </p:spTree>
    <p:extLst>
      <p:ext uri="{BB962C8B-B14F-4D97-AF65-F5344CB8AC3E}">
        <p14:creationId xmlns:p14="http://schemas.microsoft.com/office/powerpoint/2010/main" val="3486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학습에 필요한 최적화 방법과 손실 함수 등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 smtClean="0">
                <a:solidFill>
                  <a:srgbClr val="002060"/>
                </a:solidFill>
              </a:rPr>
              <a:t>	</a:t>
            </a:r>
            <a:r>
              <a:rPr lang="ko-KR" altLang="en-US" sz="1800" dirty="0" smtClean="0">
                <a:solidFill>
                  <a:srgbClr val="002060"/>
                </a:solidFill>
              </a:rPr>
              <a:t>③ </a:t>
            </a:r>
            <a:r>
              <a:rPr lang="en-US" altLang="ko-KR" sz="1800" dirty="0">
                <a:solidFill>
                  <a:srgbClr val="002060"/>
                </a:solidFill>
              </a:rPr>
              <a:t>- 1 </a:t>
            </a:r>
            <a:r>
              <a:rPr lang="ko-KR" altLang="en-US" sz="1800" dirty="0">
                <a:solidFill>
                  <a:srgbClr val="002060"/>
                </a:solidFill>
              </a:rPr>
              <a:t>구성된 모델 </a:t>
            </a:r>
            <a:r>
              <a:rPr lang="ko-KR" altLang="en-US" sz="1800" dirty="0" smtClean="0">
                <a:solidFill>
                  <a:srgbClr val="002060"/>
                </a:solidFill>
              </a:rPr>
              <a:t>요약</a:t>
            </a:r>
            <a:r>
              <a:rPr lang="en-US" altLang="ko-KR" sz="1800" dirty="0" smtClean="0">
                <a:solidFill>
                  <a:srgbClr val="002060"/>
                </a:solidFill>
              </a:rPr>
              <a:t>(</a:t>
            </a:r>
            <a:r>
              <a:rPr lang="ko-KR" altLang="en-US" sz="1800" dirty="0">
                <a:solidFill>
                  <a:srgbClr val="002060"/>
                </a:solidFill>
              </a:rPr>
              <a:t>옵션</a:t>
            </a:r>
            <a:r>
              <a:rPr lang="en-US" altLang="ko-KR" sz="1800" dirty="0">
                <a:solidFill>
                  <a:srgbClr val="002060"/>
                </a:solidFill>
              </a:rPr>
              <a:t>) </a:t>
            </a:r>
            <a:endParaRPr lang="ko-KR" altLang="en-US" sz="18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훈련에 </a:t>
            </a:r>
            <a:r>
              <a:rPr lang="ko-KR" altLang="en-US" dirty="0"/>
              <a:t>사용할 </a:t>
            </a:r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r>
              <a:rPr lang="ko-KR" altLang="en-US" dirty="0"/>
              <a:t>와 손실 </a:t>
            </a:r>
            <a:r>
              <a:rPr lang="ko-KR" altLang="en-US" dirty="0" smtClean="0"/>
              <a:t>함수 등을 선택</a:t>
            </a:r>
            <a:endParaRPr lang="en-US" altLang="ko-KR" dirty="0" smtClean="0"/>
          </a:p>
          <a:p>
            <a:pPr lvl="1"/>
            <a:r>
              <a:rPr lang="ko-KR" altLang="en-US" dirty="0" err="1"/>
              <a:t>옵티마이저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입력된 데이터와 손실 함수를 기반으로 모델</a:t>
            </a:r>
            <a:r>
              <a:rPr lang="en-US" altLang="ko-KR" dirty="0"/>
              <a:t>(w</a:t>
            </a:r>
            <a:r>
              <a:rPr lang="ko-KR" altLang="en-US" dirty="0"/>
              <a:t>와 </a:t>
            </a:r>
            <a:r>
              <a:rPr lang="en-US" altLang="ko-KR" dirty="0"/>
              <a:t>b)</a:t>
            </a:r>
            <a:r>
              <a:rPr lang="ko-KR" altLang="en-US" dirty="0"/>
              <a:t>을 업데이트하는 메커니즘 </a:t>
            </a:r>
          </a:p>
          <a:p>
            <a:pPr lvl="1"/>
            <a:r>
              <a:rPr lang="ko-KR" altLang="en-US" dirty="0"/>
              <a:t>손실 함수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훈련 데이터에서 신경망의 성능을 측정하는 방법</a:t>
            </a:r>
          </a:p>
          <a:p>
            <a:pPr lvl="2"/>
            <a:r>
              <a:rPr lang="ko-KR" altLang="en-US" dirty="0"/>
              <a:t>모델이 옳은 방향으로 학습될 수 있도록 도와 주는 기준 값</a:t>
            </a:r>
          </a:p>
          <a:p>
            <a:pPr lvl="1"/>
            <a:r>
              <a:rPr lang="ko-KR" altLang="en-US" dirty="0"/>
              <a:t>훈련과 테스트 과정을 모니터링할 지표</a:t>
            </a:r>
          </a:p>
          <a:p>
            <a:pPr lvl="2"/>
            <a:r>
              <a:rPr lang="ko-KR" altLang="en-US" dirty="0"/>
              <a:t>여기에서는 정확도</a:t>
            </a:r>
            <a:r>
              <a:rPr lang="en-US" altLang="ko-KR" dirty="0"/>
              <a:t>(</a:t>
            </a:r>
            <a:r>
              <a:rPr lang="ko-KR" altLang="en-US" dirty="0"/>
              <a:t>정확히 분류된 이미지의 비율</a:t>
            </a:r>
            <a:r>
              <a:rPr lang="en-US" altLang="ko-KR" dirty="0"/>
              <a:t>)</a:t>
            </a:r>
            <a:r>
              <a:rPr lang="ko-KR" altLang="en-US" dirty="0"/>
              <a:t>만 고려</a:t>
            </a:r>
            <a:endParaRPr lang="en-US" altLang="ko-KR" dirty="0"/>
          </a:p>
          <a:p>
            <a:r>
              <a:rPr lang="ko-KR" altLang="en-US" dirty="0" smtClean="0"/>
              <a:t>모델 요약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compile</a:t>
            </a:r>
            <a:r>
              <a:rPr lang="ko-KR" altLang="en-US" dirty="0" smtClean="0"/>
              <a:t> 전에도 </a:t>
            </a:r>
            <a:r>
              <a:rPr lang="en-US" altLang="ko-KR" dirty="0" smtClean="0"/>
              <a:t>summary()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3803" y="4251346"/>
            <a:ext cx="81387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</a:t>
            </a:r>
            <a:r>
              <a:rPr lang="en-US" altLang="ko-KR" dirty="0"/>
              <a:t>- 1 </a:t>
            </a:r>
            <a:r>
              <a:rPr lang="ko-KR" altLang="en-US" dirty="0"/>
              <a:t>구성된 모델 요약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각 층의 구조와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 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</a:t>
            </a:r>
            <a:r>
              <a:rPr lang="en-US" altLang="ko-KR" dirty="0" smtClean="0"/>
              <a:t>(weights)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</a:t>
            </a:r>
            <a:r>
              <a:rPr lang="en-US" altLang="ko-KR" dirty="0" smtClean="0"/>
              <a:t>(biases)</a:t>
            </a:r>
          </a:p>
          <a:p>
            <a:pPr lvl="1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모델이 구해야 할 수의 개수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101,770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7" y="3403050"/>
            <a:ext cx="5166803" cy="2810477"/>
          </a:xfrm>
          <a:prstGeom prst="rect">
            <a:avLst/>
          </a:prstGeom>
        </p:spPr>
      </p:pic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72" y="1006523"/>
            <a:ext cx="4528656" cy="37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31744" y="406597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31744" y="447574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1744" y="5088189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01484" y="5082044"/>
            <a:ext cx="448303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01484" y="4420042"/>
            <a:ext cx="587766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1278" y="5474140"/>
            <a:ext cx="1971204" cy="60706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41978" y="119396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5771224" y="4928640"/>
            <a:ext cx="1930147" cy="239423"/>
          </a:xfrm>
          <a:prstGeom prst="wedgeRectCallout">
            <a:avLst>
              <a:gd name="adj1" fmla="val -88607"/>
              <a:gd name="adj2" fmla="val -172603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(784 + 1) * 128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5671526" y="5538248"/>
            <a:ext cx="1930147" cy="239423"/>
          </a:xfrm>
          <a:prstGeom prst="wedgeRectCallout">
            <a:avLst>
              <a:gd name="adj1" fmla="val -88607"/>
              <a:gd name="adj2" fmla="val -172603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(128 + 1) * 10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ko-KR" altLang="en-US" dirty="0"/>
              <a:t>하나의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784 </a:t>
            </a:r>
            <a:r>
              <a:rPr lang="ko-KR" altLang="en-US" dirty="0" smtClean="0"/>
              <a:t>픽셀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28 X 28</a:t>
            </a:r>
          </a:p>
          <a:p>
            <a:pPr lvl="2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0~255</a:t>
            </a:r>
          </a:p>
          <a:p>
            <a:pPr lvl="3"/>
            <a:r>
              <a:rPr lang="ko-KR" altLang="en-US" dirty="0" smtClean="0"/>
              <a:t>이 값을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로 수정해서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2659416"/>
            <a:ext cx="7098992" cy="2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④ 생성된 모델로 훈련 데이터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훈련 횟수 </a:t>
            </a:r>
            <a:r>
              <a:rPr lang="en-US" altLang="ko-KR" dirty="0" smtClean="0"/>
              <a:t>epochs</a:t>
            </a:r>
            <a:r>
              <a:rPr lang="ko-KR" altLang="en-US" dirty="0" smtClean="0"/>
              <a:t>에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7" y="3452036"/>
            <a:ext cx="7513150" cy="2127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6825" y="2521985"/>
            <a:ext cx="635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훈련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fit() </a:t>
            </a:r>
            <a:r>
              <a:rPr lang="ko-KR" altLang="en-US" dirty="0" smtClean="0"/>
              <a:t>메서드 호출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데이터에 모델을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가중치와 편향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정하는 과정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맞는 정답을 찾기 위한 과정</a:t>
            </a:r>
            <a:endParaRPr lang="ko-KR" altLang="en-US" dirty="0"/>
          </a:p>
        </p:txBody>
      </p:sp>
      <p:pic>
        <p:nvPicPr>
          <p:cNvPr id="5" name="Picture 2" descr="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56" y="2640913"/>
            <a:ext cx="7085891" cy="34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⑤ 테스트 데이터로 성능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ko-KR" altLang="en-US" dirty="0"/>
              <a:t>테스트 세트에서도 모델이 잘 작동하는지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예측 정확도 반환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loss, accuracy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15485" y="31775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11" y="4432430"/>
            <a:ext cx="6955782" cy="6166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6031" y="4684436"/>
            <a:ext cx="1460357" cy="26930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4947493" y="5027733"/>
            <a:ext cx="1930147" cy="760510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98%</a:t>
            </a:r>
            <a:r>
              <a:rPr lang="ko-KR" altLang="en-US" dirty="0" smtClean="0">
                <a:solidFill>
                  <a:srgbClr val="0000FF"/>
                </a:solidFill>
              </a:rPr>
              <a:t>의 정확도로 </a:t>
            </a:r>
            <a:r>
              <a:rPr lang="ko-KR" altLang="en-US" dirty="0" err="1" smtClean="0">
                <a:solidFill>
                  <a:srgbClr val="0000FF"/>
                </a:solidFill>
              </a:rPr>
              <a:t>손글씨를</a:t>
            </a:r>
            <a:r>
              <a:rPr lang="ko-KR" altLang="en-US" dirty="0" smtClean="0">
                <a:solidFill>
                  <a:srgbClr val="0000FF"/>
                </a:solidFill>
              </a:rPr>
              <a:t> 맞춤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평가 </a:t>
            </a:r>
            <a:r>
              <a:rPr lang="en-US" altLang="ko-KR" dirty="0" smtClean="0"/>
              <a:t>evaluate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 데이터로 모델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정해진 가중치와 편향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pic>
        <p:nvPicPr>
          <p:cNvPr id="5" name="Picture 2" descr="Inference exec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3" y="2189490"/>
            <a:ext cx="7236812" cy="33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4020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지금까지의 수업에서 설명한 코드를 작성한 후 자신의 </a:t>
            </a:r>
            <a:r>
              <a:rPr lang="ko-KR" altLang="en-US" dirty="0" err="1" smtClean="0"/>
              <a:t>깃허브에</a:t>
            </a:r>
            <a:r>
              <a:rPr lang="ko-KR" altLang="en-US" dirty="0" smtClean="0"/>
              <a:t>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</a:t>
            </a:r>
            <a:r>
              <a:rPr lang="ko-KR" altLang="en-US" dirty="0" smtClean="0"/>
              <a:t>자신의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계정 만들고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만일 계정 이름이 </a:t>
            </a:r>
            <a:r>
              <a:rPr lang="en-US" altLang="ko-KR" dirty="0" smtClean="0"/>
              <a:t>ai7dnn </a:t>
            </a:r>
            <a:r>
              <a:rPr lang="ko-KR" altLang="en-US" dirty="0" smtClean="0"/>
              <a:t>이라면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github.com/ai7dnn</a:t>
            </a:r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저장소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저장소 이름</a:t>
            </a:r>
            <a:r>
              <a:rPr lang="en-US" altLang="ko-KR" dirty="0" smtClean="0"/>
              <a:t>: 2020-2-AI</a:t>
            </a:r>
          </a:p>
          <a:p>
            <a:pPr lvl="3"/>
            <a:r>
              <a:rPr lang="en-US" altLang="ko-KR" dirty="0" smtClean="0"/>
              <a:t>github.com/ai7dnn/2020-2-AI</a:t>
            </a:r>
          </a:p>
          <a:p>
            <a:pPr lvl="1"/>
            <a:r>
              <a:rPr lang="en-US" altLang="ko-KR" dirty="0" smtClean="0"/>
              <a:t>3. </a:t>
            </a:r>
            <a:r>
              <a:rPr lang="ko-KR" altLang="en-US" dirty="0" smtClean="0"/>
              <a:t>하부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만들고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폴더 이름</a:t>
            </a:r>
            <a:r>
              <a:rPr lang="en-US" altLang="ko-KR" dirty="0" smtClean="0"/>
              <a:t>: code</a:t>
            </a:r>
          </a:p>
          <a:p>
            <a:pPr lvl="3"/>
            <a:r>
              <a:rPr lang="en-US" altLang="ko-KR" dirty="0" smtClean="0"/>
              <a:t>github.com/ai7dnn/2020-2-AI/code</a:t>
            </a:r>
            <a:endParaRPr lang="en-US" altLang="ko-KR" dirty="0"/>
          </a:p>
          <a:p>
            <a:pPr lvl="1"/>
            <a:r>
              <a:rPr lang="en-US" altLang="ko-KR" dirty="0" smtClean="0"/>
              <a:t>4.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업로드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폴더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하부에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01-tf-basic.ipynb</a:t>
            </a:r>
          </a:p>
          <a:p>
            <a:pPr lvl="3"/>
            <a:r>
              <a:rPr lang="en-US" altLang="ko-KR" dirty="0" smtClean="0"/>
              <a:t>02-tf-interm.ipynb</a:t>
            </a:r>
          </a:p>
          <a:p>
            <a:pPr lvl="3"/>
            <a:r>
              <a:rPr lang="en-US" altLang="ko-KR" dirty="0" smtClean="0"/>
              <a:t>03-tf-random.ipynb</a:t>
            </a:r>
          </a:p>
          <a:p>
            <a:pPr lvl="3"/>
            <a:r>
              <a:rPr lang="en-US" altLang="ko-KR" dirty="0" smtClean="0"/>
              <a:t>04-mnist-basic.ipynb</a:t>
            </a:r>
          </a:p>
          <a:p>
            <a:pPr lvl="1"/>
            <a:r>
              <a:rPr lang="ko-KR" altLang="en-US" dirty="0" err="1" smtClean="0"/>
              <a:t>코랩의</a:t>
            </a:r>
            <a:r>
              <a:rPr lang="ko-KR" altLang="en-US" dirty="0" smtClean="0"/>
              <a:t> 메뉴 파일</a:t>
            </a:r>
            <a:r>
              <a:rPr lang="en-US" altLang="ko-KR" dirty="0" smtClean="0"/>
              <a:t> |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사본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경로</a:t>
            </a:r>
            <a:endParaRPr lang="en-US" altLang="ko-KR" dirty="0" smtClean="0"/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code/</a:t>
            </a:r>
            <a:r>
              <a:rPr lang="en-US" altLang="ko-KR" dirty="0"/>
              <a:t>04_mnist_basic.ipynb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8956" y="4400550"/>
            <a:ext cx="365760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첫 과제는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일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목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까지  </a:t>
            </a:r>
            <a:endParaRPr lang="en-US" altLang="ko-KR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자신의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깃허브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URL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을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반대표에게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알려주시기 바랍니다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 </a:t>
            </a:r>
            <a:endParaRPr lang="ko-KR" altLang="en-US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이미지와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흑백 </a:t>
            </a:r>
            <a:r>
              <a:rPr lang="en-US" altLang="ko-KR" dirty="0" smtClean="0"/>
              <a:t>28 * 28</a:t>
            </a:r>
            <a:endParaRPr lang="ko-KR" altLang="en-US" dirty="0"/>
          </a:p>
        </p:txBody>
      </p:sp>
      <p:pic>
        <p:nvPicPr>
          <p:cNvPr id="3074" name="Picture 2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" y="1804175"/>
            <a:ext cx="8203223" cy="43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셋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87027" y="1587640"/>
            <a:ext cx="4789830" cy="4757823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pPr lvl="1"/>
            <a:r>
              <a:rPr lang="ko-KR" altLang="en-US" dirty="0"/>
              <a:t>손으로 쓴 자릿수에 대한 데이터 집합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Yann </a:t>
            </a:r>
            <a:r>
              <a:rPr lang="en-US" altLang="ko-KR" dirty="0" err="1"/>
              <a:t>Lecun</a:t>
            </a:r>
            <a:r>
              <a:rPr lang="ko-KR" altLang="en-US" dirty="0"/>
              <a:t>의 </a:t>
            </a:r>
            <a:r>
              <a:rPr lang="en-US" altLang="ko-KR" dirty="0"/>
              <a:t>The MNIST DATABASE of handwritten </a:t>
            </a:r>
            <a:r>
              <a:rPr lang="en-US" altLang="ko-KR" dirty="0" err="1"/>
              <a:t>numerics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smtClean="0"/>
              <a:t>사이트에서 배포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http://yann.lecun.com/exdb/mnist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pPr lvl="1"/>
            <a:r>
              <a:rPr lang="en-US" altLang="ko-KR" dirty="0" smtClean="0"/>
              <a:t>"</a:t>
            </a:r>
            <a:r>
              <a:rPr lang="ko-KR" altLang="en-US" dirty="0"/>
              <a:t>필기 숫자 이미지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ko-KR" altLang="en-US" dirty="0" smtClean="0"/>
              <a:t>정답인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의 </a:t>
            </a:r>
            <a:r>
              <a:rPr lang="ko-KR" altLang="en-US" dirty="0"/>
              <a:t>쌍으로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숫자의 </a:t>
            </a:r>
            <a:r>
              <a:rPr lang="ko-KR" altLang="en-US" dirty="0"/>
              <a:t>범위는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/>
              <a:t>10 </a:t>
            </a:r>
            <a:r>
              <a:rPr lang="ko-KR" altLang="en-US" dirty="0"/>
              <a:t>개의 패턴을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pPr lvl="1"/>
            <a:r>
              <a:rPr lang="ko-KR" altLang="en-US" dirty="0"/>
              <a:t>필기 숫자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크기가 </a:t>
            </a:r>
            <a:r>
              <a:rPr lang="en-US" altLang="ko-KR" dirty="0"/>
              <a:t>28 x 28 </a:t>
            </a:r>
            <a:r>
              <a:rPr lang="ko-KR" altLang="en-US" dirty="0" smtClean="0"/>
              <a:t>픽셀인 </a:t>
            </a:r>
            <a:r>
              <a:rPr lang="ko-KR" altLang="en-US" dirty="0" err="1"/>
              <a:t>회색조</a:t>
            </a:r>
            <a:r>
              <a:rPr lang="ko-KR" altLang="en-US" dirty="0"/>
              <a:t> </a:t>
            </a:r>
            <a:r>
              <a:rPr lang="ko-KR" altLang="en-US" dirty="0" smtClean="0"/>
              <a:t>이미지</a:t>
            </a:r>
            <a:endParaRPr lang="en-US" altLang="ko-KR" dirty="0"/>
          </a:p>
          <a:p>
            <a:pPr lvl="1"/>
            <a:r>
              <a:rPr lang="en-US" altLang="ko-KR" dirty="0" smtClean="0"/>
              <a:t>Label</a:t>
            </a:r>
          </a:p>
          <a:p>
            <a:pPr lvl="2"/>
            <a:r>
              <a:rPr lang="ko-KR" altLang="en-US" dirty="0" smtClean="0"/>
              <a:t>이미지의 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 </a:t>
            </a:r>
            <a:r>
              <a:rPr lang="ko-KR" altLang="en-US" dirty="0"/>
              <a:t>숫자 이미지가 나타내는 실제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0</a:t>
            </a:r>
            <a:r>
              <a:rPr lang="ko-KR" altLang="en-US" dirty="0"/>
              <a:t>에서 </a:t>
            </a:r>
            <a:r>
              <a:rPr lang="en-US" altLang="ko-KR" dirty="0" smtClean="0"/>
              <a:t>9</a:t>
            </a:r>
          </a:p>
          <a:p>
            <a:pPr lvl="1"/>
            <a:r>
              <a:rPr lang="ko-KR" altLang="en-US" dirty="0" smtClean="0"/>
              <a:t>대표적인 두 가지의 데이터 가져오는 방법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tensorflow.keras.datasets.mnist</a:t>
            </a:r>
            <a:endParaRPr lang="en-US" altLang="ko-KR" dirty="0" smtClean="0"/>
          </a:p>
          <a:p>
            <a:pPr lvl="2"/>
            <a:r>
              <a:rPr lang="en-US" altLang="ko-KR" dirty="0" err="1"/>
              <a:t>tensorflow.examples.tutorials.mnist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mnist_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43" y="2119036"/>
            <a:ext cx="3803279" cy="285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5417" y="1158788"/>
            <a:ext cx="8612626" cy="96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MNIST(Modified </a:t>
            </a:r>
            <a:r>
              <a:rPr lang="en-US" altLang="ko-KR" dirty="0" smtClean="0"/>
              <a:t>National Institute of Standards and Technology)</a:t>
            </a:r>
          </a:p>
          <a:p>
            <a:pPr lvl="1"/>
            <a:r>
              <a:rPr lang="ko-KR" altLang="en-US" dirty="0"/>
              <a:t>미국 국립 표준 기술원</a:t>
            </a:r>
            <a:r>
              <a:rPr lang="en-US" altLang="ko-KR" dirty="0"/>
              <a:t>(NIST)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570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38" y="2104340"/>
            <a:ext cx="6938261" cy="29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" y="4758075"/>
            <a:ext cx="2203604" cy="152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35" y="551525"/>
            <a:ext cx="1546517" cy="1931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57" y="1176864"/>
            <a:ext cx="1047917" cy="900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927" y="2290070"/>
            <a:ext cx="610479" cy="2468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47" y="4941077"/>
            <a:ext cx="3647420" cy="136280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984839" y="5379868"/>
            <a:ext cx="1374097" cy="67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699464" y="2510655"/>
            <a:ext cx="660925" cy="347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케라스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딥러닝을</a:t>
            </a:r>
            <a:r>
              <a:rPr lang="ko-KR" altLang="en-US" dirty="0" smtClean="0"/>
              <a:t> 모델을 만들어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define</a:t>
            </a:r>
          </a:p>
          <a:p>
            <a:pPr lvl="1"/>
            <a:r>
              <a:rPr lang="ko-KR" altLang="en-US" dirty="0" smtClean="0"/>
              <a:t>주요 훈련방법을 설정하고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compile()</a:t>
            </a:r>
          </a:p>
          <a:p>
            <a:pPr lvl="3"/>
            <a:r>
              <a:rPr lang="ko-KR" altLang="en-US" dirty="0"/>
              <a:t>최적화 </a:t>
            </a:r>
            <a:r>
              <a:rPr lang="ko-KR" altLang="en-US" dirty="0" smtClean="0"/>
              <a:t>방법</a:t>
            </a:r>
            <a:r>
              <a:rPr lang="en-US" altLang="ko-KR" dirty="0"/>
              <a:t>(optimizers)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손실 함수</a:t>
            </a:r>
            <a:r>
              <a:rPr lang="en-US" altLang="ko-KR" dirty="0" smtClean="0"/>
              <a:t>(losses)</a:t>
            </a:r>
          </a:p>
          <a:p>
            <a:pPr lvl="3"/>
            <a:r>
              <a:rPr lang="ko-KR" altLang="en-US" dirty="0" smtClean="0"/>
              <a:t>훈련 모니터링 지표</a:t>
            </a:r>
            <a:r>
              <a:rPr lang="en-US" altLang="ko-KR" dirty="0" smtClean="0"/>
              <a:t>(metrics)</a:t>
            </a:r>
          </a:p>
          <a:p>
            <a:pPr lvl="1"/>
            <a:r>
              <a:rPr lang="ko-KR" altLang="en-US" dirty="0" smtClean="0"/>
              <a:t>훈련시켜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fit()</a:t>
            </a:r>
          </a:p>
          <a:p>
            <a:pPr lvl="1"/>
            <a:r>
              <a:rPr lang="ko-KR" altLang="en-US" dirty="0" smtClean="0"/>
              <a:t>테스트 데이터를 평가하고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evaluate()</a:t>
            </a:r>
          </a:p>
          <a:p>
            <a:pPr lvl="1"/>
            <a:r>
              <a:rPr lang="ko-KR" altLang="en-US" dirty="0" smtClean="0"/>
              <a:t>정답을 예측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predict()</a:t>
            </a:r>
            <a:endParaRPr lang="ko-KR" altLang="en-US" dirty="0"/>
          </a:p>
        </p:txBody>
      </p:sp>
      <p:pic>
        <p:nvPicPr>
          <p:cNvPr id="1027" name="Picture 3" descr="5 Step Life-Cycle for Neural Network Models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74" y="1671880"/>
            <a:ext cx="20193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Mnist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0" name="Picture 2" descr="https://tensorflowkorea.gitbooks.io/tensorflow-kr/content/g3doc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82" y="2006233"/>
            <a:ext cx="4960947" cy="22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nsorflowkorea.gitbooks.io/tensorflow-kr/content/g3doc/images/mnist-train-y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69" y="4610921"/>
            <a:ext cx="4764465" cy="16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4374" y="283197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문제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4373" y="5034802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정답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1375555" y="4325434"/>
            <a:ext cx="1930147" cy="396614"/>
          </a:xfrm>
          <a:prstGeom prst="wedgeRectCallout">
            <a:avLst>
              <a:gd name="adj1" fmla="val 25389"/>
              <a:gd name="adj2" fmla="val 96425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[5, 0, 4, 1, …]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none" rtlCol="0">
        <a:spAutoFit/>
      </a:bodyPr>
      <a:lstStyle>
        <a:defPPr>
          <a:defRPr sz="1600" b="1" dirty="0" smtClean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32597</TotalTime>
  <Words>2477</Words>
  <Application>Microsoft Office PowerPoint</Application>
  <PresentationFormat>화면 슬라이드 쇼(4:3)</PresentationFormat>
  <Paragraphs>385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Hello World</vt:lpstr>
      <vt:lpstr>손글씨 하나의 구조</vt:lpstr>
      <vt:lpstr>MNIST 이미지와 딥러닝</vt:lpstr>
      <vt:lpstr>MNIST 데이터 셋</vt:lpstr>
      <vt:lpstr>딥러닝 과정</vt:lpstr>
      <vt:lpstr>케라스 딥러닝 구현</vt:lpstr>
      <vt:lpstr>Mnist 데이터</vt:lpstr>
      <vt:lpstr>파일</vt:lpstr>
      <vt:lpstr>MNIST 손글씨 데이터 로드 코드</vt:lpstr>
      <vt:lpstr>MNIST 손글씨 데이터 구조 확인</vt:lpstr>
      <vt:lpstr>MNIST 데이터 기본 확인</vt:lpstr>
      <vt:lpstr>MNIST 손글씨 데이터 구조 확인 코드</vt:lpstr>
      <vt:lpstr>행렬 내용 직접 출력</vt:lpstr>
      <vt:lpstr>훈련 데이터 첫 손글씨 보기</vt:lpstr>
      <vt:lpstr>테스트 데이터 첫 손글씨 보기</vt:lpstr>
      <vt:lpstr>첫 손글씨와 마지막 손글씨 그려 보기 </vt:lpstr>
      <vt:lpstr>훈련용 데이터 60000 개 중에서 임의 손글씨 출력 </vt:lpstr>
      <vt:lpstr>손글씨 그려 보기</vt:lpstr>
      <vt:lpstr>PowerPoint 프레젠테이션</vt:lpstr>
      <vt:lpstr>MNIST 데이터 셋을 위한 딥러닝</vt:lpstr>
      <vt:lpstr>딥러닝 과정</vt:lpstr>
      <vt:lpstr>훈련 데이터와 테스트 데이터로 구분</vt:lpstr>
      <vt:lpstr>딥러닝 구현 순서</vt:lpstr>
      <vt:lpstr>주요 용어</vt:lpstr>
      <vt:lpstr>① 훈련과 정답 데이터 지정  ① - 1 데이터 전처리(옵션)</vt:lpstr>
      <vt:lpstr>① - 1 데이터 전처리(옵션)</vt:lpstr>
      <vt:lpstr>② 모델 구성</vt:lpstr>
      <vt:lpstr>MNIST 해결을 위한 인공 신경망</vt:lpstr>
      <vt:lpstr>모델에서 2차원 그림을 1차원으로 평탄화</vt:lpstr>
      <vt:lpstr>단순 신경망 모델과 Dense() 층 </vt:lpstr>
      <vt:lpstr>중간층(은닉층)이 없는 경우</vt:lpstr>
      <vt:lpstr>Dense 층 의미</vt:lpstr>
      <vt:lpstr>전체 연결과 부분 연결</vt:lpstr>
      <vt:lpstr>드롭아웃</vt:lpstr>
      <vt:lpstr>활성화 함수</vt:lpstr>
      <vt:lpstr>③ 학습에 필요한 최적화 방법과 손실 함수 등 설정  ③ - 1 구성된 모델 요약(옵션) </vt:lpstr>
      <vt:lpstr>③ - 1 구성된 모델 요약(옵션) </vt:lpstr>
      <vt:lpstr>④ 생성된 모델로 훈련 데이터 학습</vt:lpstr>
      <vt:lpstr>딥러닝 훈련, 학습</vt:lpstr>
      <vt:lpstr>⑤ 테스트 데이터로 성능 평가</vt:lpstr>
      <vt:lpstr>모델 평가 evaluate </vt:lpstr>
      <vt:lpstr>MNIST 딥러닝 구현 전 소스</vt:lpstr>
      <vt:lpstr>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719</cp:revision>
  <dcterms:created xsi:type="dcterms:W3CDTF">2013-05-23T04:26:30Z</dcterms:created>
  <dcterms:modified xsi:type="dcterms:W3CDTF">2021-01-05T00:49:23Z</dcterms:modified>
</cp:coreProperties>
</file>